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1" r:id="rId2"/>
    <p:sldId id="290" r:id="rId3"/>
    <p:sldId id="277" r:id="rId4"/>
    <p:sldId id="327" r:id="rId5"/>
    <p:sldId id="310" r:id="rId6"/>
    <p:sldId id="311" r:id="rId7"/>
    <p:sldId id="324" r:id="rId8"/>
    <p:sldId id="325" r:id="rId9"/>
    <p:sldId id="307" r:id="rId10"/>
    <p:sldId id="308" r:id="rId11"/>
    <p:sldId id="309" r:id="rId12"/>
    <p:sldId id="328" r:id="rId13"/>
    <p:sldId id="305" r:id="rId14"/>
    <p:sldId id="299" r:id="rId15"/>
    <p:sldId id="329" r:id="rId16"/>
    <p:sldId id="330" r:id="rId17"/>
    <p:sldId id="312" r:id="rId18"/>
    <p:sldId id="313" r:id="rId19"/>
    <p:sldId id="314" r:id="rId20"/>
    <p:sldId id="315" r:id="rId21"/>
    <p:sldId id="331" r:id="rId22"/>
    <p:sldId id="332" r:id="rId23"/>
    <p:sldId id="316" r:id="rId24"/>
    <p:sldId id="317" r:id="rId25"/>
    <p:sldId id="326" r:id="rId26"/>
    <p:sldId id="318" r:id="rId27"/>
    <p:sldId id="319" r:id="rId28"/>
    <p:sldId id="321" r:id="rId29"/>
    <p:sldId id="333" r:id="rId30"/>
    <p:sldId id="334" r:id="rId31"/>
    <p:sldId id="335" r:id="rId32"/>
    <p:sldId id="322" r:id="rId33"/>
    <p:sldId id="323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DADADA"/>
    <a:srgbClr val="BD4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5393" autoAdjust="0"/>
  </p:normalViewPr>
  <p:slideViewPr>
    <p:cSldViewPr>
      <p:cViewPr varScale="1">
        <p:scale>
          <a:sx n="118" d="100"/>
          <a:sy n="118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50801-CB4E-4059-8AF2-E1A0A7EC7FF4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7196C-E58C-46F1-9D7F-2346FA7A06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3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10 minutes to this</a:t>
            </a:r>
            <a:r>
              <a:rPr lang="en-US" baseline="0" dirty="0" smtClean="0"/>
              <a:t> topic.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1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Dee: How</a:t>
            </a:r>
            <a:r>
              <a:rPr lang="en-US" baseline="0" dirty="0" smtClean="0"/>
              <a:t> is this lab going to be different from the Hello World app the students created on Day 1?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8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15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8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0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Dee: How</a:t>
            </a:r>
            <a:r>
              <a:rPr lang="en-US" baseline="0" dirty="0" smtClean="0"/>
              <a:t> is this lab going to be different from the Hello World app the students created on Day 1?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19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2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Dee: How</a:t>
            </a:r>
            <a:r>
              <a:rPr lang="en-US" baseline="0" dirty="0" smtClean="0"/>
              <a:t> is this lab going to be different from the Hello World app the students created on Day 1?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topic, but we expect to go over.  Ask people to stick around until 5:30, and tell them that they are free to leave after that.  But you will keep going until the parking lot list is done.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2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60 minutes to this</a:t>
            </a:r>
            <a:r>
              <a:rPr lang="en-US" baseline="0" dirty="0" smtClean="0"/>
              <a:t> topic and the simple lab which follows.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Bullet: Coming from Visual Studio, this is a bit different.  UI widgets are very bare, as you will see.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0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Dee: How</a:t>
            </a:r>
            <a:r>
              <a:rPr lang="en-US" baseline="0" dirty="0" smtClean="0"/>
              <a:t> is this lab going to be different from the Hello World app the students created on Day 1?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0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purpose</a:t>
            </a:r>
            <a:r>
              <a:rPr lang="en-US" baseline="0" dirty="0" smtClean="0"/>
              <a:t> slide – I don’t know what to fill in on this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2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details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6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10794"/>
            <a:ext cx="762000" cy="10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3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7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12/30/13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rgbClr val="BD4D3B"/>
          </a:solidFill>
          <a:latin typeface="Avenir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320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800" b="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24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»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microsoft.com/office/2007/relationships/hdphoto" Target="../media/hdphoto1.wdp"/><Relationship Id="rId9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Responsive enterprise mobile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272852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Interface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this lab, you will…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Build a basic Single View app with some </a:t>
            </a:r>
            <a:r>
              <a:rPr lang="en-US" dirty="0" err="1" smtClean="0"/>
              <a:t>UIKit</a:t>
            </a:r>
            <a:r>
              <a:rPr lang="en-US" dirty="0" smtClean="0"/>
              <a:t> Dynamics goodness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Interface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basic single view application with a </a:t>
            </a:r>
            <a:r>
              <a:rPr lang="en-US" dirty="0" smtClean="0"/>
              <a:t>button, a ball, </a:t>
            </a:r>
            <a:r>
              <a:rPr lang="en-US" dirty="0" smtClean="0"/>
              <a:t>and a label</a:t>
            </a:r>
          </a:p>
          <a:p>
            <a:r>
              <a:rPr lang="en-US" dirty="0" smtClean="0"/>
              <a:t>Wire up the </a:t>
            </a:r>
            <a:r>
              <a:rPr lang="en-US" dirty="0" smtClean="0"/>
              <a:t>label, the ball, </a:t>
            </a:r>
            <a:r>
              <a:rPr lang="en-US" dirty="0" smtClean="0"/>
              <a:t>and the button to the </a:t>
            </a:r>
            <a:r>
              <a:rPr lang="en-US" dirty="0" err="1" smtClean="0"/>
              <a:t>viewController</a:t>
            </a:r>
            <a:endParaRPr lang="en-US" dirty="0" smtClean="0"/>
          </a:p>
          <a:p>
            <a:r>
              <a:rPr lang="en-US" dirty="0" smtClean="0"/>
              <a:t>Do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we’re using for this lab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47900" y="2209800"/>
            <a:ext cx="4648200" cy="1676400"/>
            <a:chOff x="1524000" y="1447800"/>
            <a:chExt cx="4648200" cy="1676400"/>
          </a:xfrm>
        </p:grpSpPr>
        <p:sp>
          <p:nvSpPr>
            <p:cNvPr id="40" name="TextBox 39"/>
            <p:cNvSpPr txBox="1"/>
            <p:nvPr/>
          </p:nvSpPr>
          <p:spPr>
            <a:xfrm>
              <a:off x="3200400" y="1912203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latin typeface="Avenir Heavy"/>
                  <a:cs typeface="Avenir Heavy"/>
                </a:rPr>
                <a:t>Xcode</a:t>
              </a:r>
              <a:r>
                <a:rPr lang="en-US" sz="4800" dirty="0" smtClean="0">
                  <a:latin typeface="Avenir Heavy"/>
                  <a:cs typeface="Avenir Heavy"/>
                </a:rPr>
                <a:t> 5</a:t>
              </a:r>
              <a:endParaRPr lang="en-US" sz="4800" dirty="0">
                <a:latin typeface="Avenir Heavy"/>
                <a:cs typeface="Avenir Heavy"/>
              </a:endParaRPr>
            </a:p>
          </p:txBody>
        </p:sp>
        <p:pic>
          <p:nvPicPr>
            <p:cNvPr id="47" name="Picture 46" descr="xcodelogowtransparenc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447800"/>
              <a:ext cx="1676400" cy="16764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6589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t_viewer-summary_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Continuous integration builds with bots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165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builds with 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Integration – new to </a:t>
            </a:r>
            <a:r>
              <a:rPr lang="en-US" dirty="0" err="1" smtClean="0"/>
              <a:t>Xcode</a:t>
            </a:r>
            <a:r>
              <a:rPr lang="en-US" dirty="0" smtClean="0"/>
              <a:t> 5</a:t>
            </a:r>
          </a:p>
          <a:p>
            <a:r>
              <a:rPr lang="en-US" dirty="0" smtClean="0"/>
              <a:t>Bots – Automation blocks.  Think </a:t>
            </a:r>
            <a:r>
              <a:rPr lang="en-US" dirty="0" err="1" smtClean="0"/>
              <a:t>Nant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Log Navigator – Web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1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45487" cy="1362075"/>
          </a:xfrm>
        </p:spPr>
        <p:txBody>
          <a:bodyPr/>
          <a:lstStyle/>
          <a:p>
            <a:r>
              <a:rPr lang="en-US" dirty="0" smtClean="0"/>
              <a:t>Lab: </a:t>
            </a:r>
            <a:r>
              <a:rPr lang="en-US" dirty="0" smtClean="0"/>
              <a:t>Continuous </a:t>
            </a:r>
            <a:r>
              <a:rPr lang="en-US" dirty="0" smtClean="0">
                <a:effectLst>
                  <a:glow rad="76200">
                    <a:schemeClr val="bg1">
                      <a:alpha val="75000"/>
                    </a:schemeClr>
                  </a:glow>
                </a:effectLst>
              </a:rPr>
              <a:t>integration</a:t>
            </a:r>
            <a:endParaRPr lang="en-US" dirty="0">
              <a:effectLst>
                <a:glow rad="762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532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we’re using for this lab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33550" y="1249740"/>
            <a:ext cx="4648200" cy="1676400"/>
            <a:chOff x="1524000" y="1447800"/>
            <a:chExt cx="4648200" cy="1676400"/>
          </a:xfrm>
        </p:grpSpPr>
        <p:sp>
          <p:nvSpPr>
            <p:cNvPr id="40" name="TextBox 39"/>
            <p:cNvSpPr txBox="1"/>
            <p:nvPr/>
          </p:nvSpPr>
          <p:spPr>
            <a:xfrm>
              <a:off x="3200400" y="1912203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latin typeface="Avenir Heavy"/>
                  <a:cs typeface="Avenir Heavy"/>
                </a:rPr>
                <a:t>Xcode</a:t>
              </a:r>
              <a:r>
                <a:rPr lang="en-US" sz="4800" dirty="0" smtClean="0">
                  <a:latin typeface="Avenir Heavy"/>
                  <a:cs typeface="Avenir Heavy"/>
                </a:rPr>
                <a:t> 5</a:t>
              </a:r>
              <a:endParaRPr lang="en-US" sz="4800" dirty="0">
                <a:latin typeface="Avenir Heavy"/>
                <a:cs typeface="Avenir Heavy"/>
              </a:endParaRPr>
            </a:p>
          </p:txBody>
        </p:sp>
        <p:pic>
          <p:nvPicPr>
            <p:cNvPr id="47" name="Picture 46" descr="xcodelogowtransparenc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447800"/>
              <a:ext cx="1676400" cy="1676400"/>
            </a:xfrm>
            <a:prstGeom prst="rect">
              <a:avLst/>
            </a:prstGeom>
            <a:effectLst/>
          </p:spPr>
        </p:pic>
      </p:grpSp>
      <p:grpSp>
        <p:nvGrpSpPr>
          <p:cNvPr id="23" name="Group 22"/>
          <p:cNvGrpSpPr/>
          <p:nvPr/>
        </p:nvGrpSpPr>
        <p:grpSpPr>
          <a:xfrm>
            <a:off x="1752600" y="3429000"/>
            <a:ext cx="5791200" cy="1569660"/>
            <a:chOff x="2362200" y="5029200"/>
            <a:chExt cx="5791200" cy="1569660"/>
          </a:xfrm>
        </p:grpSpPr>
        <p:pic>
          <p:nvPicPr>
            <p:cNvPr id="22" name="Picture 21" descr="nav_m_osx_lion_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5029200"/>
              <a:ext cx="1524000" cy="15240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962400" y="5029200"/>
              <a:ext cx="4191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Avenir Heavy"/>
                  <a:cs typeface="Avenir Heavy"/>
                </a:rPr>
                <a:t>OSX Server’s </a:t>
              </a:r>
            </a:p>
            <a:p>
              <a:r>
                <a:rPr lang="en-US" sz="4800" dirty="0" err="1" smtClean="0">
                  <a:latin typeface="Avenir Heavy"/>
                  <a:cs typeface="Avenir Heavy"/>
                </a:rPr>
                <a:t>Xcode</a:t>
              </a:r>
              <a:r>
                <a:rPr lang="en-US" sz="4800" dirty="0" smtClean="0">
                  <a:latin typeface="Avenir Heavy"/>
                  <a:cs typeface="Avenir Heavy"/>
                </a:rPr>
                <a:t> Server</a:t>
              </a:r>
              <a:endParaRPr lang="en-US" sz="4800" dirty="0">
                <a:latin typeface="Avenir Heavy"/>
                <a:cs typeface="Avenir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99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Builds logging</a:t>
            </a:r>
            <a:endParaRPr lang="en-US" dirty="0"/>
          </a:p>
        </p:txBody>
      </p:sp>
      <p:pic>
        <p:nvPicPr>
          <p:cNvPr id="4" name="Picture 3" descr="Seasoned-Softwood-logs-we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" y="0"/>
            <a:ext cx="473278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3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Builds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ferret 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65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25 at 7.35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40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</a:t>
            </a:r>
            <a:r>
              <a:rPr lang="en-US" dirty="0" smtClean="0">
                <a:effectLst>
                  <a:glow rad="50800">
                    <a:schemeClr val="bg1">
                      <a:alpha val="75000"/>
                    </a:schemeClr>
                  </a:glow>
                </a:effectLst>
              </a:rPr>
              <a:t>s</a:t>
            </a:r>
            <a:endParaRPr lang="en-US" dirty="0">
              <a:effectLst>
                <a:glow rad="508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08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1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a separate tool</a:t>
            </a:r>
          </a:p>
          <a:p>
            <a:r>
              <a:rPr lang="en-US" dirty="0" smtClean="0"/>
              <a:t>Now runs as separate tool and integrated into </a:t>
            </a:r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smtClean="0"/>
              <a:t>Like a Task Manager for </a:t>
            </a:r>
            <a:r>
              <a:rPr lang="en-US" dirty="0" err="1" smtClean="0"/>
              <a:t>iOS</a:t>
            </a:r>
            <a:r>
              <a:rPr lang="en-US" dirty="0" smtClean="0"/>
              <a:t>.  Provides memory/CPU/resources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3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45487" cy="1362075"/>
          </a:xfrm>
        </p:spPr>
        <p:txBody>
          <a:bodyPr/>
          <a:lstStyle/>
          <a:p>
            <a:r>
              <a:rPr lang="en-US" dirty="0" smtClean="0"/>
              <a:t>Lab: </a:t>
            </a:r>
            <a:r>
              <a:rPr lang="en-US" dirty="0" smtClean="0"/>
              <a:t>memory </a:t>
            </a:r>
            <a:r>
              <a:rPr lang="en-US" dirty="0" smtClean="0">
                <a:effectLst>
                  <a:glow rad="76200">
                    <a:schemeClr val="bg1">
                      <a:alpha val="75000"/>
                    </a:schemeClr>
                  </a:glow>
                </a:effectLst>
              </a:rPr>
              <a:t>profiling</a:t>
            </a:r>
            <a:endParaRPr lang="en-US" dirty="0">
              <a:effectLst>
                <a:glow rad="762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178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we’re using for this lab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733550" y="1249740"/>
            <a:ext cx="4648200" cy="1676400"/>
            <a:chOff x="1524000" y="1447800"/>
            <a:chExt cx="4648200" cy="1676400"/>
          </a:xfrm>
        </p:grpSpPr>
        <p:sp>
          <p:nvSpPr>
            <p:cNvPr id="40" name="TextBox 39"/>
            <p:cNvSpPr txBox="1"/>
            <p:nvPr/>
          </p:nvSpPr>
          <p:spPr>
            <a:xfrm>
              <a:off x="3200400" y="1912203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latin typeface="Avenir Heavy"/>
                  <a:cs typeface="Avenir Heavy"/>
                </a:rPr>
                <a:t>Xcode</a:t>
              </a:r>
              <a:r>
                <a:rPr lang="en-US" sz="4800" dirty="0" smtClean="0">
                  <a:latin typeface="Avenir Heavy"/>
                  <a:cs typeface="Avenir Heavy"/>
                </a:rPr>
                <a:t> 5</a:t>
              </a:r>
              <a:endParaRPr lang="en-US" sz="4800" dirty="0">
                <a:latin typeface="Avenir Heavy"/>
                <a:cs typeface="Avenir Heavy"/>
              </a:endParaRPr>
            </a:p>
          </p:txBody>
        </p:sp>
        <p:pic>
          <p:nvPicPr>
            <p:cNvPr id="47" name="Picture 46" descr="xcodelogowtransparenc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447800"/>
              <a:ext cx="1676400" cy="1676400"/>
            </a:xfrm>
            <a:prstGeom prst="rect">
              <a:avLst/>
            </a:prstGeom>
            <a:effectLst/>
          </p:spPr>
        </p:pic>
      </p:grpSp>
      <p:pic>
        <p:nvPicPr>
          <p:cNvPr id="3" name="Picture 2" descr="200px-Apple_Instruments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302000"/>
            <a:ext cx="1727200" cy="172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05200" y="36576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venir Heavy"/>
                <a:cs typeface="Avenir Heavy"/>
              </a:rPr>
              <a:t>Instruments</a:t>
            </a:r>
            <a:endParaRPr lang="en-US" sz="4800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76081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Threading, blocks, and </a:t>
            </a:r>
            <a:br>
              <a:rPr lang="en-US" dirty="0" smtClean="0"/>
            </a:br>
            <a:r>
              <a:rPr lang="en-US" dirty="0" smtClean="0"/>
              <a:t>GCD (Grand Central Dispatch)</a:t>
            </a:r>
            <a:endParaRPr lang="en-US" dirty="0"/>
          </a:p>
        </p:txBody>
      </p:sp>
      <p:pic>
        <p:nvPicPr>
          <p:cNvPr id="4" name="Picture 3" descr="gc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09600"/>
            <a:ext cx="470857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0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Threading, blocks, and </a:t>
            </a:r>
            <a:br>
              <a:rPr lang="en-US" dirty="0" smtClean="0"/>
            </a:br>
            <a:r>
              <a:rPr lang="en-US" dirty="0" smtClean="0"/>
              <a:t>GCD (Grand Central Dispatch)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Blocks == </a:t>
            </a:r>
            <a:r>
              <a:rPr lang="en-US" dirty="0" err="1" smtClean="0"/>
              <a:t>Funcs</a:t>
            </a:r>
            <a:r>
              <a:rPr lang="en-US" dirty="0" smtClean="0"/>
              <a:t> for Objective-C</a:t>
            </a:r>
          </a:p>
          <a:p>
            <a:r>
              <a:rPr lang="en-US" dirty="0" smtClean="0"/>
              <a:t>Grand Central Dispatch</a:t>
            </a:r>
          </a:p>
          <a:p>
            <a:r>
              <a:rPr lang="en-US" dirty="0" smtClean="0"/>
              <a:t>Threading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Threading, blocks, and </a:t>
            </a:r>
            <a:br>
              <a:rPr lang="en-US" dirty="0" smtClean="0"/>
            </a:br>
            <a:r>
              <a:rPr lang="en-US" dirty="0" smtClean="0"/>
              <a:t>GCD (Grand Central Dispatch)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book: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multithread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62200"/>
            <a:ext cx="304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8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rison_Bridge_-_Portland_O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7653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  <a:t>JavaScript to </a:t>
            </a:r>
            <a:r>
              <a:rPr lang="en-US" dirty="0" err="1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  <a:t>iOS</a:t>
            </a:r>
            <a:r>
              <a:rPr lang="en-US" dirty="0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  <a:t> </a:t>
            </a:r>
            <a:r>
              <a:rPr lang="en-US" dirty="0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  <a:t>bridging:</a:t>
            </a:r>
            <a:br>
              <a:rPr lang="en-US" dirty="0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</a:br>
            <a:r>
              <a:rPr lang="en-US" dirty="0" smtClean="0">
                <a:effectLst>
                  <a:glow rad="63500">
                    <a:schemeClr val="tx2">
                      <a:lumMod val="60000"/>
                      <a:lumOff val="40000"/>
                      <a:alpha val="45000"/>
                    </a:schemeClr>
                  </a:glow>
                </a:effectLst>
              </a:rPr>
              <a:t>getting from hybrid to native, mixing views</a:t>
            </a:r>
            <a:endParaRPr lang="en-US" dirty="0">
              <a:effectLst>
                <a:glow rad="63500">
                  <a:schemeClr val="tx2">
                    <a:lumMod val="60000"/>
                    <a:lumOff val="40000"/>
                    <a:alpha val="4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713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to iOS bridging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&gt; </a:t>
            </a:r>
            <a:r>
              <a:rPr lang="en-US" dirty="0" err="1" smtClean="0"/>
              <a:t>iOS</a:t>
            </a:r>
            <a:r>
              <a:rPr lang="en-US" dirty="0" smtClean="0"/>
              <a:t>: HTTP Intercepts</a:t>
            </a:r>
          </a:p>
          <a:p>
            <a:r>
              <a:rPr lang="en-US" dirty="0" smtClean="0"/>
              <a:t>To Review: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can interact with native code by sending commands via HTTP requests</a:t>
            </a:r>
          </a:p>
          <a:p>
            <a:pPr lvl="1"/>
            <a:r>
              <a:rPr lang="en-US" dirty="0" smtClean="0"/>
              <a:t>Your app can intercept and do something meaningful with these requests through the use of </a:t>
            </a:r>
            <a:r>
              <a:rPr lang="en-US" dirty="0" err="1" smtClean="0">
                <a:latin typeface="Consolas"/>
                <a:cs typeface="Consolas"/>
              </a:rPr>
              <a:t>UIWebViewDelegate</a:t>
            </a:r>
            <a:r>
              <a:rPr lang="en-US" dirty="0" smtClean="0"/>
              <a:t> and overriding its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-(</a:t>
            </a:r>
            <a:r>
              <a:rPr lang="en-US" sz="1800" dirty="0">
                <a:latin typeface="Consolas"/>
                <a:cs typeface="Consolas"/>
              </a:rPr>
              <a:t>BOOL)</a:t>
            </a:r>
            <a:r>
              <a:rPr lang="en-US" sz="1800" dirty="0" err="1">
                <a:latin typeface="Consolas"/>
                <a:cs typeface="Consolas"/>
              </a:rPr>
              <a:t>webView</a:t>
            </a:r>
            <a:r>
              <a:rPr lang="en-US" sz="1800" dirty="0">
                <a:latin typeface="Consolas"/>
                <a:cs typeface="Consolas"/>
              </a:rPr>
              <a:t>:(</a:t>
            </a:r>
            <a:r>
              <a:rPr lang="en-US" sz="1800" dirty="0" err="1">
                <a:latin typeface="Consolas"/>
                <a:cs typeface="Consolas"/>
              </a:rPr>
              <a:t>UIWebView</a:t>
            </a:r>
            <a:r>
              <a:rPr lang="en-US" sz="1800" dirty="0">
                <a:latin typeface="Consolas"/>
                <a:cs typeface="Consolas"/>
              </a:rPr>
              <a:t> *)</a:t>
            </a:r>
            <a:r>
              <a:rPr lang="en-US" sz="1800" dirty="0" err="1">
                <a:latin typeface="Consolas"/>
                <a:cs typeface="Consolas"/>
              </a:rPr>
              <a:t>webView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shouldStartLoadWithRequest</a:t>
            </a:r>
            <a:r>
              <a:rPr lang="en-US" sz="1800" dirty="0">
                <a:latin typeface="Consolas"/>
                <a:cs typeface="Consolas"/>
              </a:rPr>
              <a:t>:(</a:t>
            </a:r>
            <a:r>
              <a:rPr lang="en-US" sz="1800" dirty="0" err="1">
                <a:latin typeface="Consolas"/>
                <a:cs typeface="Consolas"/>
              </a:rPr>
              <a:t>NSURLRequest</a:t>
            </a:r>
            <a:r>
              <a:rPr lang="en-US" sz="1800" dirty="0">
                <a:latin typeface="Consolas"/>
                <a:cs typeface="Consolas"/>
              </a:rPr>
              <a:t> *)request </a:t>
            </a:r>
            <a:r>
              <a:rPr lang="en-US" sz="1800" dirty="0" err="1">
                <a:latin typeface="Consolas"/>
                <a:cs typeface="Consolas"/>
              </a:rPr>
              <a:t>navigationType</a:t>
            </a:r>
            <a:r>
              <a:rPr lang="en-US" sz="1800" dirty="0">
                <a:latin typeface="Consolas"/>
                <a:cs typeface="Consolas"/>
              </a:rPr>
              <a:t>:(</a:t>
            </a:r>
            <a:r>
              <a:rPr lang="en-US" sz="1800" dirty="0" err="1">
                <a:latin typeface="Consolas"/>
                <a:cs typeface="Consolas"/>
              </a:rPr>
              <a:t>UIWebViewNavigationType</a:t>
            </a:r>
            <a:r>
              <a:rPr lang="en-US" sz="1800" dirty="0">
                <a:latin typeface="Consolas"/>
                <a:cs typeface="Consolas"/>
              </a:rPr>
              <a:t>)</a:t>
            </a:r>
            <a:r>
              <a:rPr lang="en-US" sz="1800" dirty="0" err="1" smtClean="0">
                <a:latin typeface="Consolas"/>
                <a:cs typeface="Consolas"/>
              </a:rPr>
              <a:t>navigationType</a:t>
            </a:r>
            <a:endParaRPr lang="en-US" sz="1800" dirty="0" smtClean="0">
              <a:latin typeface="Consolas"/>
              <a:cs typeface="Consolas"/>
            </a:endParaRPr>
          </a:p>
          <a:p>
            <a:pPr indent="-285750">
              <a:buFontTx/>
              <a:buChar char="-"/>
            </a:pPr>
            <a:endParaRPr lang="en-US" sz="1800" dirty="0" smtClean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dirty="0" smtClean="0">
                <a:latin typeface="Avenir Heavy"/>
                <a:cs typeface="Avenir Heavy"/>
              </a:rPr>
              <a:t>   method</a:t>
            </a:r>
            <a:endParaRPr lang="en-US" dirty="0">
              <a:latin typeface="Avenir Heavy"/>
              <a:cs typeface="Avenir Heavy"/>
            </a:endParaRPr>
          </a:p>
          <a:p>
            <a:pPr indent="-285750">
              <a:buFontTx/>
              <a:buChar char="-"/>
            </a:pPr>
            <a:endParaRPr lang="en-US" sz="1800" dirty="0">
              <a:latin typeface="Consolas"/>
              <a:cs typeface="Consolas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59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from Hybrid to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iOS</a:t>
            </a:r>
            <a:r>
              <a:rPr lang="en-US" dirty="0"/>
              <a:t> &gt; </a:t>
            </a:r>
            <a:r>
              <a:rPr lang="en-US" dirty="0" err="1"/>
              <a:t>Javascript</a:t>
            </a:r>
            <a:r>
              <a:rPr lang="en-US" dirty="0"/>
              <a:t>: </a:t>
            </a:r>
            <a:r>
              <a:rPr lang="en-US" sz="3000" dirty="0" err="1" smtClean="0">
                <a:latin typeface="Consolas"/>
                <a:cs typeface="Consolas"/>
              </a:rPr>
              <a:t>stringByEvaluatingJavaScriptFromString</a:t>
            </a:r>
            <a:endParaRPr lang="en-US" sz="3000" dirty="0" smtClean="0">
              <a:latin typeface="Consolas"/>
              <a:cs typeface="Consolas"/>
            </a:endParaRPr>
          </a:p>
          <a:p>
            <a:r>
              <a:rPr lang="en-US" dirty="0" smtClean="0"/>
              <a:t>Remember – A </a:t>
            </a:r>
            <a:r>
              <a:rPr lang="en-US" dirty="0" err="1" smtClean="0"/>
              <a:t>UIWebView</a:t>
            </a:r>
            <a:r>
              <a:rPr lang="en-US" dirty="0" smtClean="0"/>
              <a:t> is just another view type.</a:t>
            </a:r>
          </a:p>
          <a:p>
            <a:r>
              <a:rPr lang="en-US" dirty="0"/>
              <a:t>It can be combined with other </a:t>
            </a:r>
            <a:r>
              <a:rPr lang="en-US" dirty="0" smtClean="0"/>
              <a:t>views. </a:t>
            </a:r>
          </a:p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can be </a:t>
            </a:r>
            <a:r>
              <a:rPr lang="en-US" dirty="0" smtClean="0"/>
              <a:t>incorporated into a </a:t>
            </a:r>
            <a:r>
              <a:rPr lang="en-US" dirty="0" err="1" smtClean="0"/>
              <a:t>UINavigationView</a:t>
            </a:r>
            <a:r>
              <a:rPr lang="en-US" dirty="0" smtClean="0"/>
              <a:t> to facilitate navigation from a </a:t>
            </a:r>
            <a:r>
              <a:rPr lang="en-US" dirty="0" err="1" smtClean="0"/>
              <a:t>UIWebView</a:t>
            </a:r>
            <a:r>
              <a:rPr lang="en-US" dirty="0" smtClean="0"/>
              <a:t> to a native </a:t>
            </a:r>
            <a:r>
              <a:rPr lang="en-US" dirty="0" err="1" smtClean="0"/>
              <a:t>UIWebView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3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0"/>
            <a:ext cx="8345487" cy="1362075"/>
          </a:xfrm>
        </p:spPr>
        <p:txBody>
          <a:bodyPr/>
          <a:lstStyle/>
          <a:p>
            <a:r>
              <a:rPr lang="en-US" dirty="0" smtClean="0"/>
              <a:t>Lab: </a:t>
            </a:r>
            <a:r>
              <a:rPr lang="en-US" dirty="0" smtClean="0"/>
              <a:t>mixing hybrid </a:t>
            </a:r>
            <a:r>
              <a:rPr lang="en-US" dirty="0" smtClean="0">
                <a:effectLst>
                  <a:glow rad="76200">
                    <a:schemeClr val="bg1">
                      <a:alpha val="75000"/>
                    </a:schemeClr>
                  </a:glow>
                </a:effectLst>
              </a:rPr>
              <a:t>and native</a:t>
            </a:r>
            <a:endParaRPr lang="en-US" dirty="0">
              <a:effectLst>
                <a:glow rad="762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942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</a:t>
            </a:r>
            <a:r>
              <a:rPr lang="en-US" dirty="0"/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Achieving Delight with </a:t>
            </a:r>
            <a:r>
              <a:rPr lang="en-US" dirty="0" smtClean="0"/>
              <a:t>Hybrid</a:t>
            </a:r>
          </a:p>
          <a:p>
            <a:r>
              <a:rPr lang="en-US" dirty="0" err="1" smtClean="0"/>
              <a:t>AFNetworking</a:t>
            </a:r>
            <a:endParaRPr lang="en-US" dirty="0" smtClean="0"/>
          </a:p>
          <a:p>
            <a:r>
              <a:rPr lang="en-US" dirty="0" smtClean="0"/>
              <a:t>Core Data</a:t>
            </a:r>
          </a:p>
          <a:p>
            <a:r>
              <a:rPr lang="en-US" dirty="0" err="1"/>
              <a:t>Javascript</a:t>
            </a:r>
            <a:r>
              <a:rPr lang="en-US" dirty="0"/>
              <a:t> to </a:t>
            </a:r>
            <a:r>
              <a:rPr lang="en-US" dirty="0" smtClean="0"/>
              <a:t>Native Bridging </a:t>
            </a:r>
            <a:r>
              <a:rPr lang="en-US" dirty="0"/>
              <a:t>with </a:t>
            </a:r>
            <a:r>
              <a:rPr lang="en-US" dirty="0" smtClean="0"/>
              <a:t>HTTP </a:t>
            </a:r>
            <a:r>
              <a:rPr lang="en-US" dirty="0"/>
              <a:t>R</a:t>
            </a:r>
            <a:r>
              <a:rPr lang="en-US" dirty="0" smtClean="0"/>
              <a:t>equest Intercepts </a:t>
            </a:r>
            <a:r>
              <a:rPr lang="en-US" dirty="0"/>
              <a:t>and </a:t>
            </a:r>
            <a:r>
              <a:rPr lang="en-US" dirty="0" smtClean="0"/>
              <a:t>Core Data</a:t>
            </a:r>
          </a:p>
          <a:p>
            <a:r>
              <a:rPr lang="en-US" dirty="0"/>
              <a:t>Objective-C </a:t>
            </a:r>
            <a:r>
              <a:rPr lang="en-US" dirty="0" smtClean="0"/>
              <a:t>Dependency </a:t>
            </a:r>
            <a:r>
              <a:rPr lang="en-US" dirty="0"/>
              <a:t>I</a:t>
            </a:r>
            <a:r>
              <a:rPr lang="en-US" dirty="0" smtClean="0"/>
              <a:t>njection</a:t>
            </a:r>
          </a:p>
          <a:p>
            <a:r>
              <a:rPr lang="en-US" dirty="0" smtClean="0"/>
              <a:t>Unit Testing with </a:t>
            </a:r>
            <a:r>
              <a:rPr lang="en-US" dirty="0" err="1" smtClean="0"/>
              <a:t>XCTest</a:t>
            </a:r>
            <a:r>
              <a:rPr lang="en-US" dirty="0" smtClean="0"/>
              <a:t> and </a:t>
            </a:r>
            <a:r>
              <a:rPr lang="en-US" dirty="0" err="1" smtClean="0"/>
              <a:t>OCMock</a:t>
            </a:r>
            <a:endParaRPr lang="en-US" dirty="0" smtClean="0"/>
          </a:p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.NET/Java Pattern </a:t>
            </a:r>
            <a:r>
              <a:rPr lang="en-US" dirty="0"/>
              <a:t>M</a:t>
            </a:r>
            <a:r>
              <a:rPr lang="en-US" dirty="0" smtClean="0"/>
              <a:t>apping</a:t>
            </a:r>
          </a:p>
          <a:p>
            <a:r>
              <a:rPr lang="en-US" dirty="0" smtClean="0"/>
              <a:t>JavaScript Inheritance &amp; </a:t>
            </a:r>
            <a:r>
              <a:rPr lang="en-US" dirty="0"/>
              <a:t>C</a:t>
            </a:r>
            <a:r>
              <a:rPr lang="en-US" dirty="0" smtClean="0"/>
              <a:t>omposition</a:t>
            </a:r>
          </a:p>
        </p:txBody>
      </p:sp>
    </p:spTree>
    <p:extLst>
      <p:ext uri="{BB962C8B-B14F-4D97-AF65-F5344CB8AC3E}">
        <p14:creationId xmlns:p14="http://schemas.microsoft.com/office/powerpoint/2010/main" val="7278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Mixing hybrid and native</a:t>
            </a:r>
            <a:r>
              <a:rPr lang="en-US" dirty="0" smtClean="0"/>
              <a:t> lab will focus on: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48768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AFNETWORKING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45821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UIWEBVIEW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8" name="Snip Diagonal Corner Rectangle 27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14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we’ll be using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5800" y="5029200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AppCode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4000" y="50292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Xcode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pic>
        <p:nvPicPr>
          <p:cNvPr id="47" name="Picture 46" descr="xcodelogowtransparen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00600"/>
            <a:ext cx="841248" cy="841248"/>
          </a:xfrm>
          <a:prstGeom prst="rect">
            <a:avLst/>
          </a:prstGeom>
          <a:effectLst/>
        </p:spPr>
      </p:pic>
      <p:pic>
        <p:nvPicPr>
          <p:cNvPr id="48" name="Picture 47" descr="appcode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76800"/>
            <a:ext cx="841248" cy="841248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grpSp>
        <p:nvGrpSpPr>
          <p:cNvPr id="33" name="Group 32"/>
          <p:cNvGrpSpPr/>
          <p:nvPr/>
        </p:nvGrpSpPr>
        <p:grpSpPr>
          <a:xfrm>
            <a:off x="628650" y="1447800"/>
            <a:ext cx="8058150" cy="1219200"/>
            <a:chOff x="628650" y="2971800"/>
            <a:chExt cx="8058150" cy="1219200"/>
          </a:xfrm>
        </p:grpSpPr>
        <p:sp>
          <p:nvSpPr>
            <p:cNvPr id="34" name="TextBox 33"/>
            <p:cNvSpPr txBox="1"/>
            <p:nvPr/>
          </p:nvSpPr>
          <p:spPr>
            <a:xfrm>
              <a:off x="1485900" y="3429000"/>
              <a:ext cx="22479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35" name="Picture 34" descr="webstor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6" name="Group 35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50" name="Picture 49" descr="safari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9" name="Picture 4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grpSp>
        <p:nvGrpSpPr>
          <p:cNvPr id="20" name="Group 19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2" name="Picture 21" descr="webstor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23" name="Group 22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31" name="Picture 30" descr="safari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9" name="Picture 2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grpSp>
        <p:nvGrpSpPr>
          <p:cNvPr id="5" name="Group 4"/>
          <p:cNvGrpSpPr/>
          <p:nvPr/>
        </p:nvGrpSpPr>
        <p:grpSpPr>
          <a:xfrm>
            <a:off x="3848100" y="1981200"/>
            <a:ext cx="2400300" cy="609600"/>
            <a:chOff x="3810000" y="1981200"/>
            <a:chExt cx="2400300" cy="609600"/>
          </a:xfrm>
        </p:grpSpPr>
        <p:pic>
          <p:nvPicPr>
            <p:cNvPr id="3" name="Picture 2" descr="photoshop_cc_preview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1981200"/>
              <a:ext cx="609600" cy="6096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4419600" y="2057400"/>
              <a:ext cx="179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Photoshop</a:t>
              </a:r>
              <a:endParaRPr lang="en-US" sz="24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</p:grpSp>
      <p:sp>
        <p:nvSpPr>
          <p:cNvPr id="44" name="Snip Diagonal Corner Rectangle 4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2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Parking lot list</a:t>
            </a:r>
            <a:endParaRPr lang="en-US" dirty="0"/>
          </a:p>
        </p:txBody>
      </p:sp>
      <p:pic>
        <p:nvPicPr>
          <p:cNvPr id="4" name="Picture 3" descr="FilmLead-HMPL-5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3524"/>
            <a:ext cx="5943600" cy="42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3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Parking lot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That’s enough!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 for attending the REMD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7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dance card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 err="1" smtClean="0"/>
              <a:t>Xcode</a:t>
            </a:r>
            <a:r>
              <a:rPr lang="en-US" sz="2100" dirty="0" smtClean="0"/>
              <a:t> 5 Interface Builder</a:t>
            </a:r>
          </a:p>
          <a:p>
            <a:r>
              <a:rPr lang="en-US" sz="2100" dirty="0" smtClean="0"/>
              <a:t>LAB: Write a pure native </a:t>
            </a:r>
            <a:r>
              <a:rPr lang="en-US" sz="2100" dirty="0" err="1" smtClean="0"/>
              <a:t>iOS</a:t>
            </a:r>
            <a:r>
              <a:rPr lang="en-US" sz="2100" dirty="0" smtClean="0"/>
              <a:t> app in </a:t>
            </a:r>
            <a:r>
              <a:rPr lang="en-US" sz="2100" dirty="0" err="1" smtClean="0"/>
              <a:t>Xcode</a:t>
            </a:r>
            <a:r>
              <a:rPr lang="en-US" sz="2100" dirty="0" smtClean="0"/>
              <a:t> using iOS7 </a:t>
            </a:r>
            <a:r>
              <a:rPr lang="en-US" sz="2100" dirty="0" err="1" smtClean="0"/>
              <a:t>UIKit</a:t>
            </a:r>
            <a:r>
              <a:rPr lang="en-US" sz="2100" dirty="0" smtClean="0"/>
              <a:t> Dynamics!</a:t>
            </a:r>
          </a:p>
          <a:p>
            <a:r>
              <a:rPr lang="en-US" sz="2100" dirty="0" err="1" smtClean="0"/>
              <a:t>Xcode</a:t>
            </a:r>
            <a:r>
              <a:rPr lang="en-US" sz="2100" dirty="0" smtClean="0"/>
              <a:t> Continuous Integration</a:t>
            </a:r>
          </a:p>
          <a:p>
            <a:r>
              <a:rPr lang="en-US" sz="2100" dirty="0" smtClean="0"/>
              <a:t>Instruments and </a:t>
            </a:r>
            <a:r>
              <a:rPr lang="en-US" sz="2100" dirty="0" err="1" smtClean="0"/>
              <a:t>Xcode</a:t>
            </a:r>
            <a:r>
              <a:rPr lang="en-US" sz="2100" dirty="0" smtClean="0"/>
              <a:t> Instruments integration</a:t>
            </a:r>
          </a:p>
          <a:p>
            <a:r>
              <a:rPr lang="en-US" sz="2100" dirty="0" smtClean="0"/>
              <a:t>LAB:  Find and fix a memory leak in </a:t>
            </a:r>
            <a:r>
              <a:rPr lang="en-US" sz="2100" dirty="0" err="1" smtClean="0"/>
              <a:t>Scavhn</a:t>
            </a:r>
            <a:r>
              <a:rPr lang="en-US" sz="2100" dirty="0" smtClean="0"/>
              <a:t> with Instruments</a:t>
            </a:r>
          </a:p>
          <a:p>
            <a:r>
              <a:rPr lang="en-US" sz="2100" dirty="0" smtClean="0"/>
              <a:t>Threading Blocks and Grand Central Dispatch</a:t>
            </a:r>
          </a:p>
          <a:p>
            <a:r>
              <a:rPr lang="en-US" sz="2100" dirty="0" err="1" smtClean="0"/>
              <a:t>Javascript</a:t>
            </a:r>
            <a:r>
              <a:rPr lang="en-US" sz="2100" dirty="0" smtClean="0"/>
              <a:t> to Native Bridging</a:t>
            </a:r>
          </a:p>
          <a:p>
            <a:r>
              <a:rPr lang="en-US" sz="2100" dirty="0" smtClean="0"/>
              <a:t>LAB: Convert </a:t>
            </a:r>
            <a:r>
              <a:rPr lang="en-US" sz="2100" dirty="0" err="1" smtClean="0"/>
              <a:t>Scavhn’s</a:t>
            </a:r>
            <a:r>
              <a:rPr lang="en-US" sz="2100" dirty="0" smtClean="0"/>
              <a:t> Camera </a:t>
            </a:r>
            <a:r>
              <a:rPr lang="en-US" sz="2100" dirty="0" smtClean="0"/>
              <a:t>View </a:t>
            </a:r>
            <a:r>
              <a:rPr lang="en-US" sz="2100" dirty="0" smtClean="0"/>
              <a:t>into </a:t>
            </a:r>
            <a:r>
              <a:rPr lang="en-US" sz="2100" dirty="0" smtClean="0"/>
              <a:t>native modal dialog</a:t>
            </a:r>
          </a:p>
          <a:p>
            <a:r>
              <a:rPr lang="en-US" sz="2100" dirty="0" smtClean="0"/>
              <a:t>Parking Lot</a:t>
            </a:r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77496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estwor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"/>
            <a:ext cx="7467600" cy="4929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 Designer for </a:t>
            </a:r>
            <a:r>
              <a:rPr lang="en-US" dirty="0" err="1" smtClean="0"/>
              <a:t>iOS</a:t>
            </a:r>
            <a:r>
              <a:rPr lang="en-US" dirty="0" smtClean="0"/>
              <a:t> and OSX applications</a:t>
            </a:r>
          </a:p>
          <a:p>
            <a:r>
              <a:rPr lang="en-US" dirty="0" smtClean="0"/>
              <a:t>Began life as a separate application</a:t>
            </a:r>
          </a:p>
          <a:p>
            <a:r>
              <a:rPr lang="en-US" dirty="0" smtClean="0"/>
              <a:t>Integrated into </a:t>
            </a:r>
            <a:r>
              <a:rPr lang="en-US" dirty="0" err="1" smtClean="0"/>
              <a:t>Xcode</a:t>
            </a:r>
            <a:r>
              <a:rPr lang="en-US" dirty="0"/>
              <a:t> </a:t>
            </a:r>
            <a:r>
              <a:rPr lang="en-US" dirty="0" smtClean="0"/>
              <a:t>with v4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3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began life as NIBs </a:t>
            </a:r>
          </a:p>
          <a:p>
            <a:r>
              <a:rPr lang="en-US" dirty="0" err="1" smtClean="0"/>
              <a:t>Xcode</a:t>
            </a:r>
            <a:r>
              <a:rPr lang="en-US" dirty="0" smtClean="0"/>
              <a:t> 4 introduced Storyboards</a:t>
            </a:r>
          </a:p>
          <a:p>
            <a:r>
              <a:rPr lang="en-US" dirty="0" err="1" smtClean="0"/>
              <a:t>ViewControllers</a:t>
            </a:r>
            <a:r>
              <a:rPr lang="en-US" dirty="0" smtClean="0"/>
              <a:t> are “patched” to Views and UI Controls through </a:t>
            </a:r>
            <a:r>
              <a:rPr lang="en-US" dirty="0" err="1" smtClean="0"/>
              <a:t>IBOutlets</a:t>
            </a:r>
            <a:endParaRPr lang="en-US" dirty="0"/>
          </a:p>
          <a:p>
            <a:r>
              <a:rPr lang="en-US" dirty="0" smtClean="0"/>
              <a:t>CTAs are “patched” to </a:t>
            </a:r>
            <a:r>
              <a:rPr lang="en-US" dirty="0" err="1" smtClean="0"/>
              <a:t>IBActions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0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Interface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rudimentary set of controls, geared toward leaving it to the </a:t>
            </a:r>
            <a:r>
              <a:rPr lang="en-US" dirty="0" err="1" smtClean="0"/>
              <a:t>Dev</a:t>
            </a:r>
            <a:r>
              <a:rPr lang="en-US" dirty="0" smtClean="0"/>
              <a:t> to style</a:t>
            </a:r>
          </a:p>
        </p:txBody>
      </p:sp>
    </p:spTree>
    <p:extLst>
      <p:ext uri="{BB962C8B-B14F-4D97-AF65-F5344CB8AC3E}">
        <p14:creationId xmlns:p14="http://schemas.microsoft.com/office/powerpoint/2010/main" val="282576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Interface 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2013-Sep-Company-Meeting" id="{17D85683-ACE4-4567-BF06-34C8274ACA25}" vid="{793288C0-FF2A-4775-A3FF-1999173A2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SoftSource Powerpoint Template</Template>
  <TotalTime>1406</TotalTime>
  <Words>847</Words>
  <Application>Microsoft Macintosh PowerPoint</Application>
  <PresentationFormat>On-screen Show (4:3)</PresentationFormat>
  <Paragraphs>159</Paragraphs>
  <Slides>34</Slides>
  <Notes>22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Responsive enterprise mobile development</vt:lpstr>
      <vt:lpstr>recap</vt:lpstr>
      <vt:lpstr>REcap</vt:lpstr>
      <vt:lpstr>On the dance card for today</vt:lpstr>
      <vt:lpstr>Interface Builder</vt:lpstr>
      <vt:lpstr>Interface builder</vt:lpstr>
      <vt:lpstr>Interface builder</vt:lpstr>
      <vt:lpstr>Interface builder</vt:lpstr>
      <vt:lpstr>Lab: Interface Builder</vt:lpstr>
      <vt:lpstr>Lab: Interface Builder</vt:lpstr>
      <vt:lpstr>Lab: Interface Builder</vt:lpstr>
      <vt:lpstr>Tools we’re using for this lab</vt:lpstr>
      <vt:lpstr>Continuous integration builds with bots</vt:lpstr>
      <vt:lpstr>CI builds with bots</vt:lpstr>
      <vt:lpstr>Lab: Continuous integration</vt:lpstr>
      <vt:lpstr>Tools we’re using for this lab</vt:lpstr>
      <vt:lpstr>Builds logging</vt:lpstr>
      <vt:lpstr>Builds logging</vt:lpstr>
      <vt:lpstr>instruments</vt:lpstr>
      <vt:lpstr>instruments</vt:lpstr>
      <vt:lpstr>Lab: memory profiling</vt:lpstr>
      <vt:lpstr>Tools we’re using for this lab</vt:lpstr>
      <vt:lpstr>Threading, blocks, and  GCD (Grand Central Dispatch)</vt:lpstr>
      <vt:lpstr>Threading, blocks, and  GCD (Grand Central Dispatch)</vt:lpstr>
      <vt:lpstr>Threading, blocks, and  GCD (Grand Central Dispatch)</vt:lpstr>
      <vt:lpstr>JavaScript to iOS bridging: getting from hybrid to native, mixing views</vt:lpstr>
      <vt:lpstr>JavaScript to iOS bridging</vt:lpstr>
      <vt:lpstr>Getting from Hybrid to native</vt:lpstr>
      <vt:lpstr>Lab: mixing hybrid and native</vt:lpstr>
      <vt:lpstr>Mixing hybrid and native lab will focus on:</vt:lpstr>
      <vt:lpstr>Tools we’ll be using</vt:lpstr>
      <vt:lpstr>Parking lot list</vt:lpstr>
      <vt:lpstr>Parking lot list</vt:lpstr>
      <vt:lpstr>That’s enough!  </vt:lpstr>
    </vt:vector>
  </TitlesOfParts>
  <Company>SoftSource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Freeman</dc:creator>
  <cp:lastModifiedBy>Dee Madden</cp:lastModifiedBy>
  <cp:revision>93</cp:revision>
  <dcterms:created xsi:type="dcterms:W3CDTF">2013-09-16T21:42:53Z</dcterms:created>
  <dcterms:modified xsi:type="dcterms:W3CDTF">2013-12-30T22:15:44Z</dcterms:modified>
</cp:coreProperties>
</file>